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56" r:id="rId2"/>
    <p:sldId id="258" r:id="rId3"/>
    <p:sldId id="350" r:id="rId4"/>
    <p:sldId id="351" r:id="rId5"/>
    <p:sldId id="352" r:id="rId6"/>
    <p:sldId id="353" r:id="rId7"/>
    <p:sldId id="336" r:id="rId8"/>
    <p:sldId id="349" r:id="rId9"/>
    <p:sldId id="354" r:id="rId10"/>
    <p:sldId id="303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ffrey2 riela" initials="jr" lastIdx="1" clrIdx="0">
    <p:extLst>
      <p:ext uri="{19B8F6BF-5375-455C-9EA6-DF929625EA0E}">
        <p15:presenceInfo xmlns:p15="http://schemas.microsoft.com/office/powerpoint/2012/main" userId="joffrey2 riel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8D568C-70A5-415C-90F3-2008F78FDA75}" v="883" dt="2021-09-03T08:09:33.4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2.png>
</file>

<file path=ppt/media/image3.wmf>
</file>

<file path=ppt/media/image4.wm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1708F3-B12D-4891-9C99-BF731ED7E01C}" type="datetimeFigureOut">
              <a:rPr lang="en-US" smtClean="0"/>
              <a:t>1/24/2022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08741A-FFBE-4B2A-A7BB-56E3F324E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85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8741A-FFBE-4B2A-A7BB-56E3F324E3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06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w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3.w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dpi="0" rotWithShape="1">
          <a:blip r:embed="rId2">
            <a:lum/>
          </a:blip>
          <a:srcRect/>
          <a:stretch>
            <a:fillRect t="-65000" b="-6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8AF3B0-8FC6-4FBA-9C26-CC97053856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6675" y="1847850"/>
            <a:ext cx="12258675" cy="2387600"/>
          </a:xfrm>
          <a:solidFill>
            <a:schemeClr val="bg2">
              <a:lumMod val="25000"/>
              <a:alpha val="86000"/>
            </a:schemeClr>
          </a:solidFill>
        </p:spPr>
        <p:txBody>
          <a:bodyPr anchor="ctr" anchorCtr="1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081A408-B69B-40D5-9FC8-89DDDA6EF5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44194"/>
            <a:ext cx="9144000" cy="1655762"/>
          </a:xfrm>
          <a:solidFill>
            <a:schemeClr val="bg2">
              <a:lumMod val="25000"/>
              <a:alpha val="9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D2558A4-E4F2-4F68-B58F-7FCA9E35C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fld id="{2BFD0C70-574B-43C6-91C1-5EAAE48D3ECA}" type="datetimeFigureOut">
              <a:rPr lang="fr-FR" smtClean="0"/>
              <a:pPr/>
              <a:t>24/01/2022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D1F4B9-7371-4E28-9A35-A00247800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85621A-CD2E-4618-8DAE-AD183B7DB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fld id="{33F4D8A9-4AB6-4809-92CF-BEC5EF9D2E9E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8" name="Image 7" descr="Une image contenant dessin&#10;&#10;Description générée automatiquement">
            <a:extLst>
              <a:ext uri="{FF2B5EF4-FFF2-40B4-BE49-F238E27FC236}">
                <a16:creationId xmlns:a16="http://schemas.microsoft.com/office/drawing/2014/main" id="{D1EBBA59-91A7-4637-A9CB-05D94502EDE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892" y="501875"/>
            <a:ext cx="4201887" cy="98958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5808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4360CE-3655-48BB-A790-F4BC12BA0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838BA2D-540A-4D66-9F73-E6F7E5C40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561CE15-E26E-469B-AB3A-F0C886E55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0C70-574B-43C6-91C1-5EAAE48D3ECA}" type="datetimeFigureOut">
              <a:rPr lang="fr-FR" smtClean="0"/>
              <a:t>24/01/2022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73B290-E5AC-42EF-A65E-1934B3B56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19DEE0-10A8-4E08-8D2E-D4519556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4D8A9-4AB6-4809-92CF-BEC5EF9D2E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328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25338F9-B616-440A-8CD6-9D002B1138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BA25B96-384C-4E57-A028-0BE9154B8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F11D49-78BD-44E2-9A92-59AC91E53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0C70-574B-43C6-91C1-5EAAE48D3ECA}" type="datetimeFigureOut">
              <a:rPr lang="fr-FR" smtClean="0"/>
              <a:t>24/01/2022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5917C7E-93B5-4A33-B633-ABB90A33E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198E9AE-07DA-4433-8282-16BA6BFE2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4D8A9-4AB6-4809-92CF-BEC5EF9D2E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0135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Objet 15">
            <a:extLst>
              <a:ext uri="{FF2B5EF4-FFF2-40B4-BE49-F238E27FC236}">
                <a16:creationId xmlns:a16="http://schemas.microsoft.com/office/drawing/2014/main" id="{6F49EB51-0536-4366-B047-DDE313B9C8C2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563460349"/>
              </p:ext>
            </p:extLst>
          </p:nvPr>
        </p:nvGraphicFramePr>
        <p:xfrm>
          <a:off x="0" y="-381001"/>
          <a:ext cx="12217400" cy="2206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r:id="rId3" imgW="44164800" imgH="5790240" progId="">
                  <p:embed/>
                </p:oleObj>
              </mc:Choice>
              <mc:Fallback>
                <p:oleObj r:id="rId3" imgW="44164800" imgH="5790240" progId="">
                  <p:embed/>
                  <p:pic>
                    <p:nvPicPr>
                      <p:cNvPr id="16" name="Objet 15">
                        <a:extLst>
                          <a:ext uri="{FF2B5EF4-FFF2-40B4-BE49-F238E27FC236}">
                            <a16:creationId xmlns:a16="http://schemas.microsoft.com/office/drawing/2014/main" id="{6F49EB51-0536-4366-B047-DDE313B9C8C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-381001"/>
                        <a:ext cx="12217400" cy="2206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re 1">
            <a:extLst>
              <a:ext uri="{FF2B5EF4-FFF2-40B4-BE49-F238E27FC236}">
                <a16:creationId xmlns:a16="http://schemas.microsoft.com/office/drawing/2014/main" id="{C5F5572A-3A9B-45EF-A4DB-876E51BA570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2">
              <a:lumMod val="25000"/>
              <a:alpha val="80000"/>
            </a:schemeClr>
          </a:solidFill>
        </p:spPr>
        <p:txBody>
          <a:bodyPr/>
          <a:lstStyle>
            <a:lvl1pPr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CE7C39-ECEB-4168-8964-8C1F07843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289"/>
            <a:ext cx="10515600" cy="39476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437AE6C-2C3A-43B3-9B52-1701BB94C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0C70-574B-43C6-91C1-5EAAE48D3ECA}" type="datetimeFigureOut">
              <a:rPr lang="fr-FR" smtClean="0"/>
              <a:t>24/01/2022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CFB49D9-4F99-416E-9789-E2162316D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1DA6B87-B9C8-42BD-A979-A8582CA3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4D8A9-4AB6-4809-92CF-BEC5EF9D2E9E}" type="slidenum">
              <a:rPr lang="fr-FR" smtClean="0"/>
              <a:t>‹#›</a:t>
            </a:fld>
            <a:endParaRPr lang="fr-FR"/>
          </a:p>
        </p:txBody>
      </p:sp>
      <p:graphicFrame>
        <p:nvGraphicFramePr>
          <p:cNvPr id="14" name="Objet 13">
            <a:extLst>
              <a:ext uri="{FF2B5EF4-FFF2-40B4-BE49-F238E27FC236}">
                <a16:creationId xmlns:a16="http://schemas.microsoft.com/office/drawing/2014/main" id="{5BB45BEF-BC01-4BA5-AA85-F9044AB58DE8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342015491"/>
              </p:ext>
            </p:extLst>
          </p:nvPr>
        </p:nvGraphicFramePr>
        <p:xfrm>
          <a:off x="-1" y="6177685"/>
          <a:ext cx="12192001" cy="688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r:id="rId5" imgW="44164800" imgH="3123720" progId="">
                  <p:embed/>
                </p:oleObj>
              </mc:Choice>
              <mc:Fallback>
                <p:oleObj r:id="rId5" imgW="44164800" imgH="3123720" progId="">
                  <p:embed/>
                  <p:pic>
                    <p:nvPicPr>
                      <p:cNvPr id="14" name="Objet 13">
                        <a:extLst>
                          <a:ext uri="{FF2B5EF4-FFF2-40B4-BE49-F238E27FC236}">
                            <a16:creationId xmlns:a16="http://schemas.microsoft.com/office/drawing/2014/main" id="{5BB45BEF-BC01-4BA5-AA85-F9044AB58D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1" y="6177685"/>
                        <a:ext cx="12192001" cy="688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Image 22" descr="Une image contenant dessin, assiette&#10;&#10;Description générée automatiquement">
            <a:extLst>
              <a:ext uri="{FF2B5EF4-FFF2-40B4-BE49-F238E27FC236}">
                <a16:creationId xmlns:a16="http://schemas.microsoft.com/office/drawing/2014/main" id="{61712A03-C2FC-4F1A-B4C2-4EF3896E404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6948" y="6271174"/>
            <a:ext cx="568103" cy="501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9324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t 7">
            <a:extLst>
              <a:ext uri="{FF2B5EF4-FFF2-40B4-BE49-F238E27FC236}">
                <a16:creationId xmlns:a16="http://schemas.microsoft.com/office/drawing/2014/main" id="{20D8F68D-0799-4A6E-AFD6-56B1F696C184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4155180957"/>
              </p:ext>
            </p:extLst>
          </p:nvPr>
        </p:nvGraphicFramePr>
        <p:xfrm>
          <a:off x="0" y="-381000"/>
          <a:ext cx="12217400" cy="19716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" r:id="rId3" imgW="44164800" imgH="5790240" progId="">
                  <p:embed/>
                </p:oleObj>
              </mc:Choice>
              <mc:Fallback>
                <p:oleObj r:id="rId3" imgW="44164800" imgH="5790240" progId="">
                  <p:embed/>
                  <p:pic>
                    <p:nvPicPr>
                      <p:cNvPr id="8" name="Objet 7">
                        <a:extLst>
                          <a:ext uri="{FF2B5EF4-FFF2-40B4-BE49-F238E27FC236}">
                            <a16:creationId xmlns:a16="http://schemas.microsoft.com/office/drawing/2014/main" id="{20D8F68D-0799-4A6E-AFD6-56B1F696C1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-381000"/>
                        <a:ext cx="12217400" cy="19716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re 1">
            <a:extLst>
              <a:ext uri="{FF2B5EF4-FFF2-40B4-BE49-F238E27FC236}">
                <a16:creationId xmlns:a16="http://schemas.microsoft.com/office/drawing/2014/main" id="{C7A4A26D-7BCF-42C6-A8B9-3DB047276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335A493-157A-42C5-B361-4018CFEF2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A22793-E120-4F7A-9F25-CBDC38885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0C70-574B-43C6-91C1-5EAAE48D3ECA}" type="datetimeFigureOut">
              <a:rPr lang="fr-FR" smtClean="0"/>
              <a:t>24/01/2022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67EE8E-709B-45FD-8107-7D86FF251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7F76CB6-6E0A-402A-A0C1-3F0B1069F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4D8A9-4AB6-4809-92CF-BEC5EF9D2E9E}" type="slidenum">
              <a:rPr lang="fr-FR" smtClean="0"/>
              <a:t>‹#›</a:t>
            </a:fld>
            <a:endParaRPr lang="fr-FR"/>
          </a:p>
        </p:txBody>
      </p:sp>
      <p:graphicFrame>
        <p:nvGraphicFramePr>
          <p:cNvPr id="7" name="Objet 13">
            <a:extLst>
              <a:ext uri="{FF2B5EF4-FFF2-40B4-BE49-F238E27FC236}">
                <a16:creationId xmlns:a16="http://schemas.microsoft.com/office/drawing/2014/main" id="{D007E87A-004C-4B54-882D-4AEAB9C93E15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04451865"/>
              </p:ext>
            </p:extLst>
          </p:nvPr>
        </p:nvGraphicFramePr>
        <p:xfrm>
          <a:off x="-1" y="6177685"/>
          <a:ext cx="12192001" cy="688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" r:id="rId5" imgW="44164800" imgH="3123720" progId="">
                  <p:embed/>
                </p:oleObj>
              </mc:Choice>
              <mc:Fallback>
                <p:oleObj r:id="rId5" imgW="44164800" imgH="3123720" progId="">
                  <p:embed/>
                  <p:pic>
                    <p:nvPicPr>
                      <p:cNvPr id="7" name="Objet 13">
                        <a:extLst>
                          <a:ext uri="{FF2B5EF4-FFF2-40B4-BE49-F238E27FC236}">
                            <a16:creationId xmlns:a16="http://schemas.microsoft.com/office/drawing/2014/main" id="{D007E87A-004C-4B54-882D-4AEAB9C93E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1" y="6177685"/>
                        <a:ext cx="12192001" cy="688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age 22" descr="Une image contenant dessin, assiette&#10;&#10;Description générée automatiquement">
            <a:extLst>
              <a:ext uri="{FF2B5EF4-FFF2-40B4-BE49-F238E27FC236}">
                <a16:creationId xmlns:a16="http://schemas.microsoft.com/office/drawing/2014/main" id="{EC9A4AAF-65EC-4529-8023-E9480300EA4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6948" y="6271174"/>
            <a:ext cx="568103" cy="501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8168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E651D8-FEE6-42E8-B661-60BACA6A8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A09ABF-BCBF-46CD-8DA2-92C5B7B80D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5BB3FC5-BA95-4953-8AC0-E749B3667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39C834F-F3C1-493F-AF18-1A30425F8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0C70-574B-43C6-91C1-5EAAE48D3ECA}" type="datetimeFigureOut">
              <a:rPr lang="fr-FR" smtClean="0"/>
              <a:t>24/01/2022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6EE1BA4-C1B5-403C-BCF8-C02543CD6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409F6BA-159D-4FE8-9683-4D5A4A743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4D8A9-4AB6-4809-92CF-BEC5EF9D2E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8960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A04DFF-4D2A-410F-A530-EB09EC8BB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0A114E-1F7C-40DA-B8C7-663A46514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BCDD202-D576-4A1E-AFFB-B6030CA4C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9CDB5EF-F862-4FA7-A9C4-FBDEABD61E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DA724BB-067B-4EA1-BC35-9C696A6DF9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D992FAA-4457-4EB4-BF52-0484528D6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2BFD0C70-574B-43C6-91C1-5EAAE48D3ECA}" type="datetimeFigureOut">
              <a:rPr lang="fr-FR" smtClean="0"/>
              <a:pPr/>
              <a:t>24/01/2022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6F3476B-6099-40EF-BCED-582BA3A13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0D07827-4EFA-4FCE-840A-68DFB6738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4D8A9-4AB6-4809-92CF-BEC5EF9D2E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3593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03564B-955B-4827-B9A6-31CE97F0E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2E874A2-0162-4F84-AD79-58AB5E162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0C70-574B-43C6-91C1-5EAAE48D3ECA}" type="datetimeFigureOut">
              <a:rPr lang="fr-FR" smtClean="0"/>
              <a:t>24/01/2022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421146F-E863-42BA-9BBC-0C91CD325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15BF875-6C83-4F7B-830D-C287AF809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4D8A9-4AB6-4809-92CF-BEC5EF9D2E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5884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3C729ED-3634-4906-A53B-3149F115C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0C70-574B-43C6-91C1-5EAAE48D3ECA}" type="datetimeFigureOut">
              <a:rPr lang="fr-FR" smtClean="0"/>
              <a:t>24/01/2022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F582CFE-9BF2-42EA-B634-C420798FA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02F7BE2-05E6-4602-A03B-865115E22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4D8A9-4AB6-4809-92CF-BEC5EF9D2E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3232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282B93-C9C9-4501-94D5-FE4423D2D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2BE595-2BCD-46A2-A3B3-FE4B66703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6B944CD-6417-477E-B3DA-4220F77023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CC4109E-4C8C-459A-959F-EB62D5346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0C70-574B-43C6-91C1-5EAAE48D3ECA}" type="datetimeFigureOut">
              <a:rPr lang="fr-FR" smtClean="0"/>
              <a:t>24/01/2022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FAA5F7C-F620-4DFA-8CE6-87C3A4187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DE58A3-48FD-4E32-B950-FB113FC2A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4D8A9-4AB6-4809-92CF-BEC5EF9D2E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6599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689950-4126-4D2A-B865-FEB9E9FA9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503DC34-2A2C-499A-A8BD-4991E79540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A7BCF81-7932-4C84-B81B-69CB3FE850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64E91F8-38C0-496A-81DD-153A39DD4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0C70-574B-43C6-91C1-5EAAE48D3ECA}" type="datetimeFigureOut">
              <a:rPr lang="fr-FR" smtClean="0"/>
              <a:t>24/01/2022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CE10122-B9AF-4A75-976D-2AEB96D71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FEBAE75-05B6-46EF-B2F8-7B840998E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4D8A9-4AB6-4809-92CF-BEC5EF9D2E9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15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62A6ABC-0E1C-4EB7-BD89-678798BB8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A898B8-8214-40B3-A407-063D1A85C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CC3C0C3-94B4-43FD-80B7-949D458C9C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D0C70-574B-43C6-91C1-5EAAE48D3ECA}" type="datetimeFigureOut">
              <a:rPr lang="fr-FR" smtClean="0"/>
              <a:t>24/01/2022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DEE5CA-6DFB-496F-9DE2-B439B7C216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3D436D-2220-4FF2-85F2-94B50C5E10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33F4D8A9-4AB6-4809-92CF-BEC5EF9D2E9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9153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onte_Carlo_algorithm" TargetMode="External"/><Relationship Id="rId2" Type="http://schemas.openxmlformats.org/officeDocument/2006/relationships/hyperlink" Target="https://en.wikipedia.org/wiki/Minimax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trKjYdBASyQ" TargetMode="External"/><Relationship Id="rId4" Type="http://schemas.openxmlformats.org/officeDocument/2006/relationships/hyperlink" Target="https://www.youtube.com/watch?v=l-hh51ncgD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BBE609-0AF6-48A0-AF85-9E96B657F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47850"/>
            <a:ext cx="12192000" cy="2387600"/>
          </a:xfrm>
        </p:spPr>
        <p:txBody>
          <a:bodyPr>
            <a:normAutofit/>
          </a:bodyPr>
          <a:lstStyle/>
          <a:p>
            <a:r>
              <a:rPr lang="fr-FR" dirty="0"/>
              <a:t>B5 - </a:t>
            </a:r>
            <a:r>
              <a:rPr lang="fr-FR" dirty="0" err="1"/>
              <a:t>Artificial</a:t>
            </a:r>
            <a:r>
              <a:rPr lang="fr-FR" dirty="0"/>
              <a:t> Intelligence</a:t>
            </a:r>
            <a:br>
              <a:rPr lang="fr-FR" dirty="0"/>
            </a:br>
            <a:r>
              <a:rPr lang="fr-FR" dirty="0" err="1"/>
              <a:t>Gomoku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8723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082734-F797-4A75-B431-4EB002BD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6675" y="2664596"/>
            <a:ext cx="12258675" cy="2387600"/>
          </a:xfrm>
        </p:spPr>
        <p:txBody>
          <a:bodyPr/>
          <a:lstStyle/>
          <a:p>
            <a:r>
              <a:rPr lang="fr-FR" dirty="0"/>
              <a:t>Question ?</a:t>
            </a:r>
          </a:p>
        </p:txBody>
      </p:sp>
    </p:spTree>
    <p:extLst>
      <p:ext uri="{BB962C8B-B14F-4D97-AF65-F5344CB8AC3E}">
        <p14:creationId xmlns:p14="http://schemas.microsoft.com/office/powerpoint/2010/main" val="3505435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BB6A2-49CD-4172-A325-D3D3613B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Qu’est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qu’une</a:t>
            </a:r>
            <a:r>
              <a:rPr lang="en-US" dirty="0"/>
              <a:t> IA 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9B7C08-3273-4216-93A0-B2FB9CB21DBD}"/>
              </a:ext>
            </a:extLst>
          </p:cNvPr>
          <p:cNvSpPr txBox="1"/>
          <p:nvPr/>
        </p:nvSpPr>
        <p:spPr>
          <a:xfrm>
            <a:off x="305540" y="2937133"/>
            <a:ext cx="38492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Algorithme: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Instructions basiques.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Suite de « If … </a:t>
            </a:r>
            <a:r>
              <a:rPr lang="fr-FR" sz="2400" dirty="0" err="1"/>
              <a:t>then</a:t>
            </a:r>
            <a:r>
              <a:rPr lang="fr-FR" sz="2400" dirty="0"/>
              <a:t> … </a:t>
            </a:r>
            <a:r>
              <a:rPr lang="fr-FR" sz="2400" dirty="0" err="1"/>
              <a:t>else</a:t>
            </a:r>
            <a:r>
              <a:rPr lang="fr-FR" sz="2400" dirty="0"/>
              <a:t> … »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fr-FR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23688-6500-4EAE-9989-543497F96C2C}"/>
              </a:ext>
            </a:extLst>
          </p:cNvPr>
          <p:cNvSpPr txBox="1"/>
          <p:nvPr/>
        </p:nvSpPr>
        <p:spPr>
          <a:xfrm>
            <a:off x="4154750" y="2937133"/>
            <a:ext cx="43323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Intelligence Artificielle: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Ensemble d’algorithmes.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Prise de décision.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Test Turing.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8A78C2-A9CE-4873-9299-2AEA171DA491}"/>
              </a:ext>
            </a:extLst>
          </p:cNvPr>
          <p:cNvSpPr txBox="1"/>
          <p:nvPr/>
        </p:nvSpPr>
        <p:spPr>
          <a:xfrm>
            <a:off x="8342790" y="2937133"/>
            <a:ext cx="38492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Machine Learning: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Type d’IA.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Apprentissage du programme.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Ensemble de données.</a:t>
            </a:r>
          </a:p>
        </p:txBody>
      </p:sp>
    </p:spTree>
    <p:extLst>
      <p:ext uri="{BB962C8B-B14F-4D97-AF65-F5344CB8AC3E}">
        <p14:creationId xmlns:p14="http://schemas.microsoft.com/office/powerpoint/2010/main" val="4083769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BB6A2-49CD-4172-A325-D3D3613B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Gomoku</a:t>
            </a:r>
            <a:endParaRPr lang="en-US" dirty="0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7400A08-D968-4DF1-8276-503BB386253C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1">
            <a:extLst>
              <a:ext uri="{FF2B5EF4-FFF2-40B4-BE49-F238E27FC236}">
                <a16:creationId xmlns:a16="http://schemas.microsoft.com/office/drawing/2014/main" id="{50558E81-175B-4D86-8253-09DAB4791F59}"/>
              </a:ext>
            </a:extLst>
          </p:cNvPr>
          <p:cNvSpPr/>
          <p:nvPr/>
        </p:nvSpPr>
        <p:spPr>
          <a:xfrm>
            <a:off x="2102040" y="1599120"/>
            <a:ext cx="4653867" cy="14758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</p:txBody>
      </p:sp>
      <p:sp>
        <p:nvSpPr>
          <p:cNvPr id="11" name="CustomShape 2">
            <a:extLst>
              <a:ext uri="{FF2B5EF4-FFF2-40B4-BE49-F238E27FC236}">
                <a16:creationId xmlns:a16="http://schemas.microsoft.com/office/drawing/2014/main" id="{4EAAE58F-E33B-4EE3-8523-9CDD0ADB10A9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E9B821-1797-42F4-8C7F-6016D1E55D37}"/>
              </a:ext>
            </a:extLst>
          </p:cNvPr>
          <p:cNvSpPr txBox="1"/>
          <p:nvPr/>
        </p:nvSpPr>
        <p:spPr>
          <a:xfrm>
            <a:off x="6096000" y="2793036"/>
            <a:ext cx="46297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Module et projet: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2 crédits.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4 semaines.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2 follow-up.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Groupes de 2 à 3.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B82F4F-146A-4594-9C17-A6D4B8148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37056"/>
            <a:ext cx="4448796" cy="301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15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BB6A2-49CD-4172-A325-D3D3613B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Gomoku</a:t>
            </a:r>
            <a:endParaRPr lang="en-US" dirty="0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7400A08-D968-4DF1-8276-503BB386253C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1">
            <a:extLst>
              <a:ext uri="{FF2B5EF4-FFF2-40B4-BE49-F238E27FC236}">
                <a16:creationId xmlns:a16="http://schemas.microsoft.com/office/drawing/2014/main" id="{50558E81-175B-4D86-8253-09DAB4791F59}"/>
              </a:ext>
            </a:extLst>
          </p:cNvPr>
          <p:cNvSpPr/>
          <p:nvPr/>
        </p:nvSpPr>
        <p:spPr>
          <a:xfrm>
            <a:off x="2102040" y="1599120"/>
            <a:ext cx="4653867" cy="14758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</p:txBody>
      </p:sp>
      <p:sp>
        <p:nvSpPr>
          <p:cNvPr id="11" name="CustomShape 2">
            <a:extLst>
              <a:ext uri="{FF2B5EF4-FFF2-40B4-BE49-F238E27FC236}">
                <a16:creationId xmlns:a16="http://schemas.microsoft.com/office/drawing/2014/main" id="{4EAAE58F-E33B-4EE3-8523-9CDD0ADB10A9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074" name="Picture 2" descr="GitHub - abarriel/Gomoku: 🏆 Make an AI capable of beating human players at  Gomoku">
            <a:extLst>
              <a:ext uri="{FF2B5EF4-FFF2-40B4-BE49-F238E27FC236}">
                <a16:creationId xmlns:a16="http://schemas.microsoft.com/office/drawing/2014/main" id="{BDFDD24F-70DD-4423-97AF-41F386ABC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9747" y="2137279"/>
            <a:ext cx="3670682" cy="3648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E9B821-1797-42F4-8C7F-6016D1E55D37}"/>
              </a:ext>
            </a:extLst>
          </p:cNvPr>
          <p:cNvSpPr txBox="1"/>
          <p:nvPr/>
        </p:nvSpPr>
        <p:spPr>
          <a:xfrm>
            <a:off x="838200" y="2557974"/>
            <a:ext cx="617441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Gomoku</a:t>
            </a:r>
            <a:r>
              <a:rPr lang="fr-FR" sz="2400" dirty="0"/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Créer une IA qui aligne 5 pions.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Pas besoin de faire le jeu.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Corrigé par moulinette.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Attention au protocole.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Priorisation des coups attaque/défense.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400" dirty="0"/>
              <a:t>Prise de décision en fonction d’un plateau donné.</a:t>
            </a:r>
          </a:p>
        </p:txBody>
      </p:sp>
    </p:spTree>
    <p:extLst>
      <p:ext uri="{BB962C8B-B14F-4D97-AF65-F5344CB8AC3E}">
        <p14:creationId xmlns:p14="http://schemas.microsoft.com/office/powerpoint/2010/main" val="3526701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BB6A2-49CD-4172-A325-D3D3613B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Recommandations</a:t>
            </a:r>
            <a:endParaRPr lang="en-US" dirty="0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7400A08-D968-4DF1-8276-503BB386253C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1">
            <a:extLst>
              <a:ext uri="{FF2B5EF4-FFF2-40B4-BE49-F238E27FC236}">
                <a16:creationId xmlns:a16="http://schemas.microsoft.com/office/drawing/2014/main" id="{50558E81-175B-4D86-8253-09DAB4791F59}"/>
              </a:ext>
            </a:extLst>
          </p:cNvPr>
          <p:cNvSpPr/>
          <p:nvPr/>
        </p:nvSpPr>
        <p:spPr>
          <a:xfrm>
            <a:off x="2102040" y="1599120"/>
            <a:ext cx="4653867" cy="14758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</p:txBody>
      </p:sp>
      <p:sp>
        <p:nvSpPr>
          <p:cNvPr id="11" name="CustomShape 2">
            <a:extLst>
              <a:ext uri="{FF2B5EF4-FFF2-40B4-BE49-F238E27FC236}">
                <a16:creationId xmlns:a16="http://schemas.microsoft.com/office/drawing/2014/main" id="{4EAAE58F-E33B-4EE3-8523-9CDD0ADB10A9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F04CD67-AFB1-4E4D-B21B-2C7F53973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625" y="2153423"/>
            <a:ext cx="1834644" cy="1834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96190A-F79D-4837-8511-31D8D6BB641E}"/>
              </a:ext>
            </a:extLst>
          </p:cNvPr>
          <p:cNvSpPr txBox="1"/>
          <p:nvPr/>
        </p:nvSpPr>
        <p:spPr>
          <a:xfrm>
            <a:off x="5313361" y="2495672"/>
            <a:ext cx="401629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N’utilisez pas python: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Lent.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Pas adapté pour la récursion.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Problèmes pour les I/O.</a:t>
            </a:r>
          </a:p>
        </p:txBody>
      </p:sp>
      <p:sp>
        <p:nvSpPr>
          <p:cNvPr id="9" name="Multiplication Sign 8">
            <a:extLst>
              <a:ext uri="{FF2B5EF4-FFF2-40B4-BE49-F238E27FC236}">
                <a16:creationId xmlns:a16="http://schemas.microsoft.com/office/drawing/2014/main" id="{C5959E9F-E740-48BC-8667-C40659E1B3E3}"/>
              </a:ext>
            </a:extLst>
          </p:cNvPr>
          <p:cNvSpPr/>
          <p:nvPr/>
        </p:nvSpPr>
        <p:spPr>
          <a:xfrm>
            <a:off x="1836625" y="2153423"/>
            <a:ext cx="1834645" cy="184314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100" name="Picture 4" descr="C++ — Wikipédia">
            <a:extLst>
              <a:ext uri="{FF2B5EF4-FFF2-40B4-BE49-F238E27FC236}">
                <a16:creationId xmlns:a16="http://schemas.microsoft.com/office/drawing/2014/main" id="{B459BC35-3320-40F2-9208-928190567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624" y="4026495"/>
            <a:ext cx="1834645" cy="206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697AA44-46AE-45FF-A5C6-3F1B324E8AE1}"/>
              </a:ext>
            </a:extLst>
          </p:cNvPr>
          <p:cNvSpPr txBox="1"/>
          <p:nvPr/>
        </p:nvSpPr>
        <p:spPr>
          <a:xfrm>
            <a:off x="5313361" y="4395301"/>
            <a:ext cx="367414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Privilégiez des langages compilés: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Rapide.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Bonne architecture.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Meilleure connaissance.</a:t>
            </a:r>
          </a:p>
        </p:txBody>
      </p:sp>
    </p:spTree>
    <p:extLst>
      <p:ext uri="{BB962C8B-B14F-4D97-AF65-F5344CB8AC3E}">
        <p14:creationId xmlns:p14="http://schemas.microsoft.com/office/powerpoint/2010/main" val="1955877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BB6A2-49CD-4172-A325-D3D3613B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Recommandations</a:t>
            </a:r>
            <a:endParaRPr lang="en-US" dirty="0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7400A08-D968-4DF1-8276-503BB386253C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2">
            <a:extLst>
              <a:ext uri="{FF2B5EF4-FFF2-40B4-BE49-F238E27FC236}">
                <a16:creationId xmlns:a16="http://schemas.microsoft.com/office/drawing/2014/main" id="{4EAAE58F-E33B-4EE3-8523-9CDD0ADB10A9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96190A-F79D-4837-8511-31D8D6BB641E}"/>
              </a:ext>
            </a:extLst>
          </p:cNvPr>
          <p:cNvSpPr txBox="1"/>
          <p:nvPr/>
        </p:nvSpPr>
        <p:spPr>
          <a:xfrm>
            <a:off x="838200" y="2362507"/>
            <a:ext cx="407989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Ne faites pas de Machine Learning: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Peu temps.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Ressources limitées.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Pas de </a:t>
            </a:r>
            <a:r>
              <a:rPr lang="fr-FR" sz="2000" dirty="0" err="1"/>
              <a:t>Frameworks</a:t>
            </a:r>
            <a:r>
              <a:rPr lang="fr-FR" sz="2000" dirty="0"/>
              <a:t> autorisés.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97AA44-46AE-45FF-A5C6-3F1B324E8AE1}"/>
              </a:ext>
            </a:extLst>
          </p:cNvPr>
          <p:cNvSpPr txBox="1"/>
          <p:nvPr/>
        </p:nvSpPr>
        <p:spPr>
          <a:xfrm>
            <a:off x="838200" y="4185453"/>
            <a:ext cx="448969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Privilégiez des méthodes plus classiques: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Min-Max.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Rapide à implémenter.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sz="2000" dirty="0"/>
              <a:t>Meilleurs résultats.</a:t>
            </a:r>
          </a:p>
        </p:txBody>
      </p:sp>
      <p:pic>
        <p:nvPicPr>
          <p:cNvPr id="5122" name="Picture 2" descr="Machine learning logo - Wi6Labs">
            <a:extLst>
              <a:ext uri="{FF2B5EF4-FFF2-40B4-BE49-F238E27FC236}">
                <a16:creationId xmlns:a16="http://schemas.microsoft.com/office/drawing/2014/main" id="{DE159981-6403-44DE-B023-DCB64479C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74" y="2039683"/>
            <a:ext cx="3031585" cy="1991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2EA6177F-9CED-4B09-B587-B8BDDE4E3690}"/>
              </a:ext>
            </a:extLst>
          </p:cNvPr>
          <p:cNvSpPr/>
          <p:nvPr/>
        </p:nvSpPr>
        <p:spPr>
          <a:xfrm>
            <a:off x="6903753" y="1821249"/>
            <a:ext cx="2394864" cy="2405953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Graphic 5" descr="Illustrator with solid fill">
            <a:extLst>
              <a:ext uri="{FF2B5EF4-FFF2-40B4-BE49-F238E27FC236}">
                <a16:creationId xmlns:a16="http://schemas.microsoft.com/office/drawing/2014/main" id="{A65C2475-DD6D-4752-B1E4-43EFEE218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36236" y="3819325"/>
            <a:ext cx="2209060" cy="220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337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BB6A2-49CD-4172-A325-D3D3613B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Exemple: Min-Max</a:t>
            </a:r>
            <a:endParaRPr lang="en-US" dirty="0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7400A08-D968-4DF1-8276-503BB386253C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7" name="Image 4">
            <a:extLst>
              <a:ext uri="{FF2B5EF4-FFF2-40B4-BE49-F238E27FC236}">
                <a16:creationId xmlns:a16="http://schemas.microsoft.com/office/drawing/2014/main" id="{73D9137F-E0E8-481C-AA63-F7C0AEC95B3D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7949537" y="2807719"/>
            <a:ext cx="1366175" cy="3158512"/>
          </a:xfrm>
          <a:prstGeom prst="rect">
            <a:avLst/>
          </a:prstGeom>
          <a:ln>
            <a:noFill/>
          </a:ln>
        </p:spPr>
      </p:pic>
      <p:sp>
        <p:nvSpPr>
          <p:cNvPr id="9" name="CustomShape 3">
            <a:extLst>
              <a:ext uri="{FF2B5EF4-FFF2-40B4-BE49-F238E27FC236}">
                <a16:creationId xmlns:a16="http://schemas.microsoft.com/office/drawing/2014/main" id="{C779463B-B557-4640-8F10-E7755ADEFD73}"/>
              </a:ext>
            </a:extLst>
          </p:cNvPr>
          <p:cNvSpPr/>
          <p:nvPr/>
        </p:nvSpPr>
        <p:spPr>
          <a:xfrm>
            <a:off x="1640480" y="1610170"/>
            <a:ext cx="3698640" cy="146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2400" b="0" strike="noStrike" spc="-1" dirty="0">
                <a:solidFill>
                  <a:srgbClr val="000000"/>
                </a:solidFill>
                <a:latin typeface="Calibri"/>
              </a:rPr>
              <a:t>Joueur 1 : premier coup possible en parcourant ses pièces.</a:t>
            </a:r>
            <a:endParaRPr lang="fr-FR" sz="2400" b="0" strike="noStrike" spc="-1" dirty="0">
              <a:latin typeface="Arial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A7709607-3A7F-46A8-A787-D4E70AAEAEE9}"/>
              </a:ext>
            </a:extLst>
          </p:cNvPr>
          <p:cNvSpPr/>
          <p:nvPr/>
        </p:nvSpPr>
        <p:spPr>
          <a:xfrm>
            <a:off x="6248578" y="1610170"/>
            <a:ext cx="3960744" cy="11065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2400" b="0" strike="noStrike" spc="-1" dirty="0">
                <a:solidFill>
                  <a:srgbClr val="000000"/>
                </a:solidFill>
                <a:latin typeface="Calibri"/>
              </a:rPr>
              <a:t>Joueur 2 : joue en maximisant sa « valeur de pièces »</a:t>
            </a:r>
            <a:endParaRPr lang="fr-FR" sz="2400" b="0" strike="noStrike" spc="-1" dirty="0">
              <a:latin typeface="Arial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D7485D-C648-4137-A11D-B93D4817E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485" y="2716712"/>
            <a:ext cx="3370794" cy="336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98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BB6A2-49CD-4172-A325-D3D3613B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Exemple: Min-Max</a:t>
            </a:r>
            <a:endParaRPr lang="en-US" dirty="0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7400A08-D968-4DF1-8276-503BB386253C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1">
            <a:extLst>
              <a:ext uri="{FF2B5EF4-FFF2-40B4-BE49-F238E27FC236}">
                <a16:creationId xmlns:a16="http://schemas.microsoft.com/office/drawing/2014/main" id="{50558E81-175B-4D86-8253-09DAB4791F59}"/>
              </a:ext>
            </a:extLst>
          </p:cNvPr>
          <p:cNvSpPr/>
          <p:nvPr/>
        </p:nvSpPr>
        <p:spPr>
          <a:xfrm>
            <a:off x="2102040" y="1599120"/>
            <a:ext cx="4653867" cy="221453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fr-FR" sz="2400" b="1" strike="noStrike" spc="-1" dirty="0">
                <a:solidFill>
                  <a:srgbClr val="000000"/>
                </a:solidFill>
                <a:latin typeface="Calibri"/>
              </a:rPr>
              <a:t>IA Classique : Min Max aux échecs</a:t>
            </a: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fr-FR" sz="2400" b="0" strike="noStrike" spc="-1" dirty="0">
              <a:latin typeface="Arial"/>
            </a:endParaRPr>
          </a:p>
        </p:txBody>
      </p:sp>
      <p:sp>
        <p:nvSpPr>
          <p:cNvPr id="11" name="CustomShape 2">
            <a:extLst>
              <a:ext uri="{FF2B5EF4-FFF2-40B4-BE49-F238E27FC236}">
                <a16:creationId xmlns:a16="http://schemas.microsoft.com/office/drawing/2014/main" id="{4EAAE58F-E33B-4EE3-8523-9CDD0ADB10A9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" name="Picture 4" descr="Minimax - Wikipedia">
            <a:extLst>
              <a:ext uri="{FF2B5EF4-FFF2-40B4-BE49-F238E27FC236}">
                <a16:creationId xmlns:a16="http://schemas.microsoft.com/office/drawing/2014/main" id="{8914F801-FDB0-4995-856F-81969F960D8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4519800" y="2450160"/>
            <a:ext cx="7342560" cy="3340800"/>
          </a:xfrm>
          <a:prstGeom prst="rect">
            <a:avLst/>
          </a:prstGeom>
          <a:ln>
            <a:noFill/>
          </a:ln>
        </p:spPr>
      </p:pic>
      <p:sp>
        <p:nvSpPr>
          <p:cNvPr id="14" name="CustomShape 3">
            <a:extLst>
              <a:ext uri="{FF2B5EF4-FFF2-40B4-BE49-F238E27FC236}">
                <a16:creationId xmlns:a16="http://schemas.microsoft.com/office/drawing/2014/main" id="{AC48EE6B-EAB8-4742-A719-75688C451906}"/>
              </a:ext>
            </a:extLst>
          </p:cNvPr>
          <p:cNvSpPr/>
          <p:nvPr/>
        </p:nvSpPr>
        <p:spPr>
          <a:xfrm>
            <a:off x="690840" y="2895480"/>
            <a:ext cx="3787920" cy="19375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2400" b="0" strike="noStrike" spc="-1" dirty="0">
                <a:solidFill>
                  <a:srgbClr val="000000"/>
                </a:solidFill>
                <a:latin typeface="Calibri"/>
              </a:rPr>
              <a:t>On va prendre le max de notre coup et le min des coups adverses.</a:t>
            </a: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2400" b="0" strike="noStrike" spc="-1" dirty="0">
                <a:solidFill>
                  <a:srgbClr val="000000"/>
                </a:solidFill>
                <a:latin typeface="Calibri"/>
              </a:rPr>
              <a:t>D’une profondeur de 4 ici.</a:t>
            </a:r>
            <a:endParaRPr lang="fr-FR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4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35648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BB6A2-49CD-4172-A325-D3D3613B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Ressources</a:t>
            </a:r>
            <a:endParaRPr lang="en-US" dirty="0"/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F7400A08-D968-4DF1-8276-503BB386253C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2">
            <a:extLst>
              <a:ext uri="{FF2B5EF4-FFF2-40B4-BE49-F238E27FC236}">
                <a16:creationId xmlns:a16="http://schemas.microsoft.com/office/drawing/2014/main" id="{4EAAE58F-E33B-4EE3-8523-9CDD0ADB10A9}"/>
              </a:ext>
            </a:extLst>
          </p:cNvPr>
          <p:cNvSpPr/>
          <p:nvPr/>
        </p:nvSpPr>
        <p:spPr>
          <a:xfrm>
            <a:off x="690840" y="1371600"/>
            <a:ext cx="11212560" cy="463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96190A-F79D-4837-8511-31D8D6BB641E}"/>
              </a:ext>
            </a:extLst>
          </p:cNvPr>
          <p:cNvSpPr txBox="1"/>
          <p:nvPr/>
        </p:nvSpPr>
        <p:spPr>
          <a:xfrm>
            <a:off x="838200" y="2697163"/>
            <a:ext cx="10515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hlinkClick r:id="rId2"/>
              </a:rPr>
              <a:t>https://en.wikipedia.org/wiki/Minimax</a:t>
            </a:r>
            <a:endParaRPr lang="fr-F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hlinkClick r:id="rId3"/>
              </a:rPr>
              <a:t>https://en.wikipedia.org/wiki/Monte_Carlo_algorithm</a:t>
            </a:r>
            <a:endParaRPr lang="fr-F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hlinkClick r:id="rId4"/>
              </a:rPr>
              <a:t>https://www.youtube.com/watch?v=l-hh51ncgDI</a:t>
            </a:r>
            <a:r>
              <a:rPr lang="fr-FR" sz="2000" dirty="0"/>
              <a:t> – Min-Max pour les échecs.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>
                <a:hlinkClick r:id="rId5"/>
              </a:rPr>
              <a:t>https://www.youtube.com/watch?v=trKjYdBASyQ</a:t>
            </a:r>
            <a:r>
              <a:rPr lang="fr-FR" sz="2000" dirty="0"/>
              <a:t> – IA de jeu de morpion.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46427819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leu chau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6ECC7EFA-F742-444E-AB5C-396896A05585}" vid="{252068C3-4A17-4463-A185-652C0C3E219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Epitech_modele ppt_clem</Template>
  <TotalTime>2889</TotalTime>
  <Words>308</Words>
  <Application>Microsoft Office PowerPoint</Application>
  <PresentationFormat>Widescreen</PresentationFormat>
  <Paragraphs>71</Paragraphs>
  <Slides>10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Thème Office</vt:lpstr>
      <vt:lpstr>B5 - Artificial Intelligence Gomoku</vt:lpstr>
      <vt:lpstr>Qu’est ce qu’une IA ?</vt:lpstr>
      <vt:lpstr>Gomoku</vt:lpstr>
      <vt:lpstr>Gomoku</vt:lpstr>
      <vt:lpstr>Recommandations</vt:lpstr>
      <vt:lpstr>Recommandations</vt:lpstr>
      <vt:lpstr>Exemple: Min-Max</vt:lpstr>
      <vt:lpstr>Exemple: Min-Max</vt:lpstr>
      <vt:lpstr>Ressources</vt:lpstr>
      <vt:lpstr>Question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Rentrée tech3 2020</dc:title>
  <dc:creator>romain bosa</dc:creator>
  <cp:lastModifiedBy>emeric1 caramanna</cp:lastModifiedBy>
  <cp:revision>20</cp:revision>
  <dcterms:created xsi:type="dcterms:W3CDTF">2020-08-30T20:48:15Z</dcterms:created>
  <dcterms:modified xsi:type="dcterms:W3CDTF">2022-01-24T13:36:45Z</dcterms:modified>
</cp:coreProperties>
</file>

<file path=docProps/thumbnail.jpeg>
</file>